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70" r:id="rId3"/>
    <p:sldId id="269" r:id="rId4"/>
    <p:sldId id="271" r:id="rId5"/>
    <p:sldId id="272" r:id="rId6"/>
    <p:sldId id="275" r:id="rId7"/>
    <p:sldId id="276" r:id="rId8"/>
    <p:sldId id="273" r:id="rId9"/>
    <p:sldId id="274" r:id="rId10"/>
    <p:sldId id="257" r:id="rId11"/>
    <p:sldId id="258" r:id="rId12"/>
    <p:sldId id="261" r:id="rId13"/>
    <p:sldId id="280" r:id="rId14"/>
    <p:sldId id="278" r:id="rId15"/>
    <p:sldId id="281" r:id="rId16"/>
    <p:sldId id="277" r:id="rId17"/>
    <p:sldId id="282" r:id="rId18"/>
    <p:sldId id="279" r:id="rId19"/>
    <p:sldId id="262" r:id="rId20"/>
    <p:sldId id="265" r:id="rId21"/>
    <p:sldId id="266" r:id="rId22"/>
    <p:sldId id="268" r:id="rId23"/>
    <p:sldId id="263" r:id="rId24"/>
    <p:sldId id="264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61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2530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5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98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811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77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94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56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24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59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07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0FBA062-090E-49AB-BE41-BE11074044CF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9EA7E26-EFDC-40B3-B8AC-D6E92879DEF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85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ebook.me/search/advanced" TargetMode="External"/><Relationship Id="rId3" Type="http://schemas.openxmlformats.org/officeDocument/2006/relationships/hyperlink" Target="https://tproger.ru/translations/web-frameworks-how-to-get-started/" TargetMode="External"/><Relationship Id="rId7" Type="http://schemas.openxmlformats.org/officeDocument/2006/relationships/hyperlink" Target="https://ru.wikipedia.org/wiki/&#1060;&#1088;&#1077;&#1081;&#1084;&#1074;&#1086;&#1088;&#1082;" TargetMode="External"/><Relationship Id="rId12" Type="http://schemas.openxmlformats.org/officeDocument/2006/relationships/hyperlink" Target="https://topseo.su/blog/development-of-article-sites/yazyki-dlya-sozdaniya-saytov/" TargetMode="External"/><Relationship Id="rId2" Type="http://schemas.openxmlformats.org/officeDocument/2006/relationships/hyperlink" Target="https://www.youtube.com/watch?v=MoD8KxpCY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cretmag.ru/enciklopediya/chto-takoe-freimvork-obyasnyaem-prostymi-slovami.htm" TargetMode="External"/><Relationship Id="rId11" Type="http://schemas.openxmlformats.org/officeDocument/2006/relationships/hyperlink" Target="https://ru.m.wikipedia.org/wiki/&#1044;&#1080;&#1072;&#1075;&#1088;&#1072;&#1084;&#1084;&#1072;_&#1087;&#1088;&#1077;&#1094;&#1077;&#1076;&#1077;&#1085;&#1090;&#1086;&#1074;" TargetMode="External"/><Relationship Id="rId5" Type="http://schemas.openxmlformats.org/officeDocument/2006/relationships/hyperlink" Target="https://vc.ru/dev/147263-populyarnye-freymvorki-javascript" TargetMode="External"/><Relationship Id="rId10" Type="http://schemas.openxmlformats.org/officeDocument/2006/relationships/hyperlink" Target="https://www.livelib.ru/" TargetMode="External"/><Relationship Id="rId4" Type="http://schemas.openxmlformats.org/officeDocument/2006/relationships/hyperlink" Target="https://drozd.red/glossary/framework/" TargetMode="External"/><Relationship Id="rId9" Type="http://schemas.openxmlformats.org/officeDocument/2006/relationships/hyperlink" Target="https://www.findbook.r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20800" y="1788454"/>
            <a:ext cx="9439564" cy="2098226"/>
          </a:xfrm>
        </p:spPr>
        <p:txBody>
          <a:bodyPr/>
          <a:lstStyle/>
          <a:p>
            <a:r>
              <a:rPr lang="en-US" dirty="0" err="1" smtClean="0">
                <a:latin typeface="Impact" panose="020B0806030902050204" pitchFamily="34" charset="0"/>
              </a:rPr>
              <a:t>Wannareadsome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Поисковик для покупки книг по лучшим ценам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20800" y="5765953"/>
            <a:ext cx="43912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Участники: Е. </a:t>
            </a:r>
            <a:r>
              <a:rPr lang="ru-RU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Иванов, И. </a:t>
            </a:r>
            <a:r>
              <a:rPr lang="ru-RU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Войтенко</a:t>
            </a:r>
            <a:endParaRPr lang="ru-RU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3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6698" y="2603687"/>
            <a:ext cx="9612971" cy="285273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Требования к разрабатываемой системе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3956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0160" y="1392844"/>
            <a:ext cx="6712721" cy="5994400"/>
          </a:xfrm>
        </p:spPr>
        <p:txBody>
          <a:bodyPr>
            <a:normAutofit/>
          </a:bodyPr>
          <a:lstStyle/>
          <a:p>
            <a:pPr lvl="0"/>
            <a:r>
              <a:rPr lang="ru-RU" sz="2400" dirty="0"/>
              <a:t>Наличие удобного и современного дизайна </a:t>
            </a:r>
            <a:r>
              <a:rPr lang="ru-RU" sz="2400" dirty="0" smtClean="0"/>
              <a:t>сайта;</a:t>
            </a:r>
            <a:endParaRPr lang="ru-RU" sz="2400" dirty="0"/>
          </a:p>
          <a:p>
            <a:pPr lvl="0"/>
            <a:r>
              <a:rPr lang="ru-RU" sz="2400" dirty="0"/>
              <a:t>Наличие обширной базы </a:t>
            </a:r>
            <a:r>
              <a:rPr lang="ru-RU" sz="2400" dirty="0" smtClean="0"/>
              <a:t>данных;</a:t>
            </a:r>
            <a:endParaRPr lang="ru-RU" sz="2400" dirty="0"/>
          </a:p>
          <a:p>
            <a:pPr lvl="0"/>
            <a:r>
              <a:rPr lang="ru-RU" sz="2400" dirty="0"/>
              <a:t>Возможность поиска книг по различным отличительным </a:t>
            </a:r>
            <a:r>
              <a:rPr lang="ru-RU" sz="2400" dirty="0" smtClean="0"/>
              <a:t>признакам;</a:t>
            </a:r>
            <a:endParaRPr lang="ru-RU" sz="2400" dirty="0"/>
          </a:p>
          <a:p>
            <a:pPr lvl="0"/>
            <a:r>
              <a:rPr lang="ru-RU" sz="2400" dirty="0"/>
              <a:t>Возможность сравнивать одни и те же книги </a:t>
            </a:r>
            <a:r>
              <a:rPr lang="ru-RU" sz="2400" dirty="0" smtClean="0"/>
              <a:t>по цене.</a:t>
            </a:r>
            <a:endParaRPr lang="ru-RU" sz="2400" dirty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321" y="914400"/>
            <a:ext cx="4106254" cy="41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63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456" y="369455"/>
            <a:ext cx="10239450" cy="5022315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</a:t>
            </a:r>
            <a:r>
              <a:rPr lang="ru-RU" sz="6600" b="1" dirty="0"/>
              <a:t>языков 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4091207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3460" y="1257300"/>
            <a:ext cx="7419340" cy="3581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Обозреваемые языки программирования</a:t>
            </a:r>
            <a:r>
              <a:rPr lang="en-US" dirty="0" smtClean="0"/>
              <a:t>:</a:t>
            </a:r>
          </a:p>
          <a:p>
            <a:r>
              <a:rPr lang="ru-RU" b="1" dirty="0" smtClean="0"/>
              <a:t>PHP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скриптовый серверный язык </a:t>
            </a:r>
            <a:endParaRPr lang="ru-RU" dirty="0" smtClean="0"/>
          </a:p>
          <a:p>
            <a:r>
              <a:rPr lang="ru-RU" b="1" dirty="0" smtClean="0"/>
              <a:t>JavaScript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«клиентский» скриптовый интерпретируемый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браузером</a:t>
            </a:r>
            <a:r>
              <a:rPr lang="ru-RU" dirty="0"/>
              <a:t>, язык </a:t>
            </a:r>
            <a:r>
              <a:rPr lang="ru-RU" dirty="0" smtClean="0"/>
              <a:t>программирования </a:t>
            </a:r>
          </a:p>
          <a:p>
            <a:r>
              <a:rPr lang="ru-RU" b="1" dirty="0" smtClean="0"/>
              <a:t>CSS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это язык таблиц </a:t>
            </a:r>
            <a:r>
              <a:rPr lang="ru-RU" dirty="0" smtClean="0"/>
              <a:t>стилей.</a:t>
            </a:r>
            <a:r>
              <a:rPr lang="ru-RU" dirty="0"/>
              <a:t> </a:t>
            </a:r>
          </a:p>
          <a:p>
            <a:r>
              <a:rPr lang="ru-RU" b="1" dirty="0" smtClean="0"/>
              <a:t>HTML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Это </a:t>
            </a:r>
            <a:r>
              <a:rPr lang="ru-RU" dirty="0"/>
              <a:t>язык гипертекстовой разметки документов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для </a:t>
            </a:r>
            <a:r>
              <a:rPr lang="ru-RU" dirty="0"/>
              <a:t>просмотра веб-страниц в </a:t>
            </a:r>
            <a:r>
              <a:rPr lang="ru-RU" dirty="0" smtClean="0"/>
              <a:t>браузере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1087121"/>
            <a:ext cx="4830444" cy="40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600" b="1" dirty="0" smtClean="0"/>
              <a:t>языка </a:t>
            </a:r>
            <a:r>
              <a:rPr lang="ru-RU" sz="6600" b="1" dirty="0"/>
              <a:t>программирования 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209160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02350" y="625897"/>
            <a:ext cx="6089650" cy="5817871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ru-RU" sz="2200" dirty="0"/>
              <a:t>Мы решили использовать язык программирования </a:t>
            </a:r>
            <a:r>
              <a:rPr lang="en-US" sz="2200" dirty="0"/>
              <a:t>JavaScript</a:t>
            </a:r>
            <a:r>
              <a:rPr lang="ru-RU" sz="2200" dirty="0"/>
              <a:t> так как ни один современный браузер не обходится без поддержки JavaScript, а с использованием написанных на JavaScript плагинов и скриптов несложно разобраться. Так же сам JavaScript имеет полезные функциональные настройки и он может осуществлять взаимодействие с приложением даже через текстовые редакторы – </a:t>
            </a:r>
            <a:r>
              <a:rPr lang="ru-RU" sz="2200" dirty="0" err="1"/>
              <a:t>Microsoft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 и </a:t>
            </a:r>
            <a:r>
              <a:rPr lang="ru-RU" sz="2200" dirty="0" err="1"/>
              <a:t>Open</a:t>
            </a:r>
            <a:r>
              <a:rPr lang="ru-RU" sz="2200" dirty="0"/>
              <a:t> </a:t>
            </a:r>
            <a:r>
              <a:rPr lang="ru-RU" sz="2200" dirty="0" err="1"/>
              <a:t>Office</a:t>
            </a:r>
            <a:r>
              <a:rPr lang="ru-RU" sz="2200" dirty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605279"/>
            <a:ext cx="4525010" cy="30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ОБЗОР</a:t>
            </a:r>
            <a:r>
              <a:rPr lang="ru-RU" sz="6500" b="1" dirty="0"/>
              <a:t> ФРЕЙМВОРКОВ</a:t>
            </a:r>
          </a:p>
        </p:txBody>
      </p:sp>
    </p:spTree>
    <p:extLst>
      <p:ext uri="{BB962C8B-B14F-4D97-AF65-F5344CB8AC3E}">
        <p14:creationId xmlns:p14="http://schemas.microsoft.com/office/powerpoint/2010/main" val="266733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7600" y="2489200"/>
            <a:ext cx="10932160" cy="4257040"/>
          </a:xfrm>
        </p:spPr>
        <p:txBody>
          <a:bodyPr>
            <a:noAutofit/>
          </a:bodyPr>
          <a:lstStyle/>
          <a:p>
            <a:pPr fontAlgn="t"/>
            <a:r>
              <a:rPr lang="en-US" sz="1800" b="1" dirty="0" smtClean="0"/>
              <a:t>React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ru-RU" sz="1800" dirty="0"/>
              <a:t>М</a:t>
            </a:r>
            <a:r>
              <a:rPr lang="ru-RU" sz="1800" dirty="0" smtClean="0"/>
              <a:t>ожет </a:t>
            </a:r>
            <a:r>
              <a:rPr lang="ru-RU" sz="1800" dirty="0"/>
              <a:t>использоваться для разработки одностраничных и мобильных приложений. Его цель — предоставить высокую скорость, простоту и масштабируемость.  </a:t>
            </a:r>
          </a:p>
          <a:p>
            <a:pPr fontAlgn="t"/>
            <a:r>
              <a:rPr lang="ru-RU" sz="1800" b="1" dirty="0" smtClean="0"/>
              <a:t>Angular</a:t>
            </a:r>
            <a:br>
              <a:rPr lang="ru-RU" sz="1800" b="1" dirty="0" smtClean="0"/>
            </a:br>
            <a:r>
              <a:rPr lang="ru-RU" sz="1800" dirty="0" smtClean="0"/>
              <a:t>Эта </a:t>
            </a:r>
            <a:r>
              <a:rPr lang="ru-RU" sz="1800" dirty="0"/>
              <a:t>среда разработки известна прежде всего потому, что она предоставляет разработчикам лучшие условия для объединения JavaScript с HTML и CSS</a:t>
            </a:r>
            <a:r>
              <a:rPr lang="ru-RU" sz="1800" dirty="0" smtClean="0"/>
              <a:t>.</a:t>
            </a:r>
          </a:p>
          <a:p>
            <a:pPr fontAlgn="t"/>
            <a:r>
              <a:rPr lang="ru-RU" sz="1800" b="1" dirty="0" smtClean="0"/>
              <a:t>Vue.js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 err="1" smtClean="0"/>
              <a:t>Vue</a:t>
            </a:r>
            <a:r>
              <a:rPr lang="ru-RU" sz="1800" dirty="0" smtClean="0"/>
              <a:t> </a:t>
            </a:r>
            <a:r>
              <a:rPr lang="ru-RU" sz="1800" dirty="0"/>
              <a:t>— это JavaScript-фреймворк с открытым исходным кодом для создания креативного интерфейса. </a:t>
            </a:r>
            <a:r>
              <a:rPr lang="ru-RU" sz="1800" dirty="0" smtClean="0"/>
              <a:t> </a:t>
            </a:r>
          </a:p>
          <a:p>
            <a:pPr fontAlgn="t"/>
            <a:r>
              <a:rPr lang="ru-RU" sz="1800" b="1" dirty="0" smtClean="0"/>
              <a:t>J</a:t>
            </a:r>
            <a:r>
              <a:rPr lang="en-US" sz="1800" b="1" dirty="0" smtClean="0"/>
              <a:t>q</a:t>
            </a:r>
            <a:r>
              <a:rPr lang="ru-RU" sz="1800" b="1" dirty="0" err="1" smtClean="0"/>
              <a:t>uery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Это </a:t>
            </a:r>
            <a:r>
              <a:rPr lang="ru-RU" sz="1800" dirty="0"/>
              <a:t>кроссплатформенная библиотека JavaScript, предназначенная для упрощения HTML-</a:t>
            </a:r>
            <a:r>
              <a:rPr lang="ru-RU" sz="1800" dirty="0" err="1"/>
              <a:t>скриптинга</a:t>
            </a:r>
            <a:r>
              <a:rPr lang="ru-RU" sz="1800" dirty="0"/>
              <a:t> на стороне клиента. </a:t>
            </a:r>
            <a:endParaRPr lang="ru-RU" sz="1800" dirty="0" smtClean="0"/>
          </a:p>
          <a:p>
            <a:pPr fontAlgn="t"/>
            <a:r>
              <a:rPr lang="ru-RU" sz="1800" b="1" dirty="0" smtClean="0"/>
              <a:t>Backbone.js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Его </a:t>
            </a:r>
            <a:r>
              <a:rPr lang="ru-RU" sz="1800" dirty="0"/>
              <a:t>можно использовать для создания одностраничного приложения.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20" y="111760"/>
            <a:ext cx="60858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1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>
            <a:normAutofit/>
          </a:bodyPr>
          <a:lstStyle/>
          <a:p>
            <a:r>
              <a:rPr lang="ru-RU" sz="6500" b="1" dirty="0" smtClean="0"/>
              <a:t>выбор </a:t>
            </a:r>
            <a:r>
              <a:rPr lang="ru-RU" sz="6500" b="1" dirty="0" err="1" smtClean="0"/>
              <a:t>ФРЕЙМВОРКа</a:t>
            </a:r>
            <a:endParaRPr lang="ru-RU" sz="6500" b="1" dirty="0"/>
          </a:p>
        </p:txBody>
      </p:sp>
    </p:spTree>
    <p:extLst>
      <p:ext uri="{BB962C8B-B14F-4D97-AF65-F5344CB8AC3E}">
        <p14:creationId xmlns:p14="http://schemas.microsoft.com/office/powerpoint/2010/main" val="127708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9040" y="794327"/>
            <a:ext cx="9601200" cy="5377873"/>
          </a:xfrm>
        </p:spPr>
        <p:txBody>
          <a:bodyPr/>
          <a:lstStyle/>
          <a:p>
            <a:pPr marL="0" indent="0" fontAlgn="t">
              <a:buNone/>
            </a:pPr>
            <a:r>
              <a:rPr lang="ru-RU" dirty="0" smtClean="0"/>
              <a:t>Мы </a:t>
            </a:r>
            <a:r>
              <a:rPr lang="ru-RU" dirty="0"/>
              <a:t>решили остановиться на Angular, потому что </a:t>
            </a:r>
          </a:p>
          <a:p>
            <a:pPr lvl="0"/>
            <a:r>
              <a:rPr lang="ru-RU" dirty="0"/>
              <a:t>Это гибкая среда разработки, обладающая большим количеством библиотек</a:t>
            </a:r>
          </a:p>
          <a:p>
            <a:pPr lvl="0"/>
            <a:r>
              <a:rPr lang="ru-RU" dirty="0"/>
              <a:t>Также это стабильный фреймворк, при использовании которого обычно можно не беспокоиться за возникновение ошибок.</a:t>
            </a:r>
          </a:p>
          <a:p>
            <a:pPr lvl="0"/>
            <a:r>
              <a:rPr lang="ru-RU" dirty="0"/>
              <a:t>Angular имеет компонентную структуру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40" y="33528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4" y="2506915"/>
            <a:ext cx="9612971" cy="2852737"/>
          </a:xfrm>
        </p:spPr>
        <p:txBody>
          <a:bodyPr/>
          <a:lstStyle/>
          <a:p>
            <a:r>
              <a:rPr lang="ru-RU" b="1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1977070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5934" y="2557505"/>
            <a:ext cx="9612971" cy="2852737"/>
          </a:xfrm>
        </p:spPr>
        <p:txBody>
          <a:bodyPr/>
          <a:lstStyle/>
          <a:p>
            <a:r>
              <a:rPr lang="ru-RU" b="1" dirty="0" smtClean="0"/>
              <a:t>Эскиз</a:t>
            </a:r>
            <a:br>
              <a:rPr lang="ru-RU" b="1" dirty="0" smtClean="0"/>
            </a:br>
            <a:r>
              <a:rPr lang="ru-RU" b="1" dirty="0" smtClean="0"/>
              <a:t>сайта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88919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936836" cy="742950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26" y="883804"/>
            <a:ext cx="8275982" cy="5883440"/>
          </a:xfrm>
        </p:spPr>
      </p:pic>
    </p:spTree>
    <p:extLst>
      <p:ext uri="{BB962C8B-B14F-4D97-AF65-F5344CB8AC3E}">
        <p14:creationId xmlns:p14="http://schemas.microsoft.com/office/powerpoint/2010/main" val="50465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6899" y="140854"/>
            <a:ext cx="4422010" cy="742950"/>
          </a:xfrm>
        </p:spPr>
        <p:txBody>
          <a:bodyPr/>
          <a:lstStyle/>
          <a:p>
            <a:pPr algn="ctr"/>
            <a:r>
              <a:rPr lang="ru-RU" dirty="0" smtClean="0"/>
              <a:t>Пример поиска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7319" y="883804"/>
            <a:ext cx="7874772" cy="55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534" y="1569214"/>
            <a:ext cx="9612971" cy="3898713"/>
          </a:xfrm>
        </p:spPr>
        <p:txBody>
          <a:bodyPr>
            <a:normAutofit/>
          </a:bodyPr>
          <a:lstStyle/>
          <a:p>
            <a:r>
              <a:rPr lang="ru-RU" b="1" dirty="0" smtClean="0"/>
              <a:t>Диаграмма</a:t>
            </a:r>
            <a:br>
              <a:rPr lang="ru-RU" b="1" dirty="0" smtClean="0"/>
            </a:br>
            <a:r>
              <a:rPr lang="ru-RU" b="1" dirty="0" smtClean="0"/>
              <a:t>вариантов</a:t>
            </a:r>
            <a:br>
              <a:rPr lang="ru-RU" b="1" dirty="0" smtClean="0"/>
            </a:br>
            <a:r>
              <a:rPr lang="ru-RU" b="1" dirty="0" smtClean="0"/>
              <a:t>использования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32700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6" y="0"/>
            <a:ext cx="10091774" cy="6868358"/>
          </a:xfrm>
        </p:spPr>
      </p:pic>
    </p:spTree>
    <p:extLst>
      <p:ext uri="{BB962C8B-B14F-4D97-AF65-F5344CB8AC3E}">
        <p14:creationId xmlns:p14="http://schemas.microsoft.com/office/powerpoint/2010/main" val="30371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Вывод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629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843280"/>
            <a:ext cx="9601200" cy="5024120"/>
          </a:xfrm>
        </p:spPr>
        <p:txBody>
          <a:bodyPr>
            <a:normAutofit/>
          </a:bodyPr>
          <a:lstStyle/>
          <a:p>
            <a:r>
              <a:rPr lang="ru-RU" dirty="0"/>
              <a:t>За текущий семестр мы выполнили основную часть поставленных задач, в основном направленных на анализ и теоритическое знакомство с инструментами и ресурсами, которые мы собираемся использовать для создания полноценного сайта, но помимо этого, определив целевую аудиторию, цели, задачи и требования к </a:t>
            </a:r>
            <a:r>
              <a:rPr lang="ru-RU" dirty="0" smtClean="0"/>
              <a:t>проекту, а также </a:t>
            </a:r>
            <a:r>
              <a:rPr lang="ru-RU" dirty="0"/>
              <a:t>составив начальный эскиз сайта и диаграмму вариантов его использования, мы смогли понять то, какой именно веб-сайт мы хотим </a:t>
            </a:r>
            <a:r>
              <a:rPr lang="ru-RU" dirty="0" smtClean="0"/>
              <a:t>создать. </a:t>
            </a:r>
            <a:endParaRPr lang="ru-RU" dirty="0"/>
          </a:p>
          <a:p>
            <a:r>
              <a:rPr lang="ru-RU" dirty="0" smtClean="0"/>
              <a:t>В течение следующего семестра мы планируем реализовать следующие задачи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lvl="1"/>
            <a:r>
              <a:rPr lang="ru-RU" dirty="0" smtClean="0"/>
              <a:t>составить UML-диаграммы: классов (если они есть), компонентов, последовательности, деятельности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endParaRPr lang="en-US" dirty="0" smtClean="0"/>
          </a:p>
          <a:p>
            <a:pPr lvl="1"/>
            <a:r>
              <a:rPr lang="ru-RU" dirty="0" smtClean="0"/>
              <a:t>сверстать веб-страницы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endParaRPr lang="en-US" dirty="0" smtClean="0"/>
          </a:p>
          <a:p>
            <a:pPr lvl="1"/>
            <a:r>
              <a:rPr lang="ru-RU" dirty="0" smtClean="0"/>
              <a:t>реализовать и протестировать </a:t>
            </a:r>
            <a:r>
              <a:rPr lang="ru-RU" dirty="0" err="1" smtClean="0"/>
              <a:t>front-end</a:t>
            </a:r>
            <a:r>
              <a:rPr lang="ru-RU" dirty="0" smtClean="0"/>
              <a:t> функции работы веб-сайта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endParaRPr lang="en-US" dirty="0" smtClean="0"/>
          </a:p>
          <a:p>
            <a:pPr lvl="1"/>
            <a:r>
              <a:rPr lang="ru-RU" dirty="0" smtClean="0"/>
              <a:t>окончательно определить и доработать дизайн страниц сайта.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91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513080"/>
            <a:ext cx="9601200" cy="1485900"/>
          </a:xfrm>
        </p:spPr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072640"/>
            <a:ext cx="9601200" cy="3581400"/>
          </a:xfrm>
        </p:spPr>
        <p:txBody>
          <a:bodyPr>
            <a:normAutofit fontScale="70000" lnSpcReduction="20000"/>
          </a:bodyPr>
          <a:lstStyle/>
          <a:p>
            <a:r>
              <a:rPr lang="ru-RU" u="sng" dirty="0">
                <a:hlinkClick r:id="rId2"/>
              </a:rPr>
              <a:t>https://www.youtube.com/watch?v=MoD8KxpCYp4</a:t>
            </a:r>
            <a:endParaRPr lang="ru-RU" dirty="0"/>
          </a:p>
          <a:p>
            <a:r>
              <a:rPr lang="ru-RU" u="sng" dirty="0">
                <a:hlinkClick r:id="rId3"/>
              </a:rPr>
              <a:t>https://tproger.ru/translations/web-frameworks-how-to-get-started/</a:t>
            </a:r>
            <a:endParaRPr lang="ru-RU" dirty="0"/>
          </a:p>
          <a:p>
            <a:r>
              <a:rPr lang="ru-RU" u="sng" dirty="0">
                <a:hlinkClick r:id="rId4"/>
              </a:rPr>
              <a:t>https://drozd.red/glossary/framework/</a:t>
            </a:r>
            <a:endParaRPr lang="ru-RU" dirty="0"/>
          </a:p>
          <a:p>
            <a:r>
              <a:rPr lang="ru-RU" u="sng" dirty="0">
                <a:hlinkClick r:id="rId5"/>
              </a:rPr>
              <a:t>https://vc.ru/dev/147263-populyarnye-freymvorki-javascript</a:t>
            </a:r>
            <a:endParaRPr lang="ru-RU" dirty="0"/>
          </a:p>
          <a:p>
            <a:r>
              <a:rPr lang="ru-RU" u="sng" dirty="0">
                <a:hlinkClick r:id="rId6"/>
              </a:rPr>
              <a:t>https://secretmag.ru/enciklopediya/chto-takoe-freimvork-obyasnyaem-prostymi-slovami.htm</a:t>
            </a:r>
            <a:endParaRPr lang="ru-RU" dirty="0"/>
          </a:p>
          <a:p>
            <a:r>
              <a:rPr lang="ru-RU" u="sng" dirty="0">
                <a:hlinkClick r:id="rId7"/>
              </a:rPr>
              <a:t>https://ru.wikipedia.org/wiki/Фреймворк</a:t>
            </a:r>
            <a:r>
              <a:rPr lang="ru-RU" dirty="0"/>
              <a:t> </a:t>
            </a:r>
          </a:p>
          <a:p>
            <a:r>
              <a:rPr lang="ru-RU" u="sng" dirty="0">
                <a:hlinkClick r:id="rId8"/>
              </a:rPr>
              <a:t>https://librebook.me/search/advanced</a:t>
            </a:r>
            <a:endParaRPr lang="ru-RU" dirty="0"/>
          </a:p>
          <a:p>
            <a:r>
              <a:rPr lang="ru-RU" u="sng" dirty="0">
                <a:hlinkClick r:id="rId9"/>
              </a:rPr>
              <a:t>https://www.findbook.ru</a:t>
            </a:r>
            <a:endParaRPr lang="ru-RU" dirty="0"/>
          </a:p>
          <a:p>
            <a:r>
              <a:rPr lang="ru-RU" u="sng" dirty="0">
                <a:hlinkClick r:id="rId10"/>
              </a:rPr>
              <a:t>https://www.livelib.ru</a:t>
            </a:r>
            <a:endParaRPr lang="ru-RU" dirty="0"/>
          </a:p>
          <a:p>
            <a:r>
              <a:rPr lang="ru-RU" u="sng" dirty="0">
                <a:hlinkClick r:id="rId11"/>
              </a:rPr>
              <a:t>https://ru.m.wikipedia.org/wiki/Диаграмма_прецедентов</a:t>
            </a:r>
            <a:endParaRPr lang="ru-RU" dirty="0"/>
          </a:p>
          <a:p>
            <a:r>
              <a:rPr lang="ru-RU" u="sng" dirty="0">
                <a:hlinkClick r:id="rId12"/>
              </a:rPr>
              <a:t>https://topseo.su/blog/development-of-article-sites/yazyki-dlya-sozdaniya-saytov/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778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8691" y="833214"/>
            <a:ext cx="4943742" cy="3581400"/>
          </a:xfrm>
        </p:spPr>
        <p:txBody>
          <a:bodyPr/>
          <a:lstStyle/>
          <a:p>
            <a:pPr lvl="0"/>
            <a:r>
              <a:rPr lang="ru-RU" dirty="0"/>
              <a:t>Активное развитие интернет технологий.</a:t>
            </a:r>
          </a:p>
          <a:p>
            <a:pPr lvl="0"/>
            <a:r>
              <a:rPr lang="ru-RU" dirty="0"/>
              <a:t>Люди, любящие читать, часто используют интернет для поиска книг.</a:t>
            </a:r>
          </a:p>
          <a:p>
            <a:pPr lvl="0"/>
            <a:r>
              <a:rPr lang="ru-RU" dirty="0"/>
              <a:t>Удобство пользования интернет поисковиком книг.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33" y="2780770"/>
            <a:ext cx="5580403" cy="3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0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68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9183" y="884079"/>
            <a:ext cx="9601200" cy="580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Цель</a:t>
            </a:r>
          </a:p>
          <a:p>
            <a:r>
              <a:rPr lang="ru-RU" dirty="0"/>
              <a:t>Создание удобного веб-сайта, который способен помочь пользователю найти книгу и предоставить ее цену и сайт где она продается. При этом пользователю не надо долго лазить по интернету, ведь наш сайт оперативно предоставит все доступные варианты на одной странице и поможет найти подходящий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04" y="2896386"/>
            <a:ext cx="6426758" cy="35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82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6739" y="1550616"/>
            <a:ext cx="10190860" cy="4422448"/>
          </a:xfrm>
        </p:spPr>
        <p:txBody>
          <a:bodyPr>
            <a:normAutofit/>
          </a:bodyPr>
          <a:lstStyle/>
          <a:p>
            <a:pPr lvl="0"/>
            <a:r>
              <a:rPr lang="ru-RU" dirty="0" smtClean="0"/>
              <a:t>Наличие </a:t>
            </a:r>
            <a:r>
              <a:rPr lang="ru-RU" dirty="0"/>
              <a:t>удобного современного дизайна сайта;</a:t>
            </a:r>
          </a:p>
          <a:p>
            <a:pPr lvl="0"/>
            <a:r>
              <a:rPr lang="ru-RU" dirty="0"/>
              <a:t>Наличие обширной базы данных;</a:t>
            </a:r>
          </a:p>
          <a:p>
            <a:pPr lvl="0"/>
            <a:r>
              <a:rPr lang="ru-RU" dirty="0"/>
              <a:t>Возможность поиска книг по </a:t>
            </a:r>
            <a:r>
              <a:rPr lang="ru-RU" dirty="0" smtClean="0"/>
              <a:t>разным отличительным признакам 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имя автора, издательство, название, жанр);</a:t>
            </a:r>
          </a:p>
          <a:p>
            <a:pPr lvl="0"/>
            <a:r>
              <a:rPr lang="ru-RU" dirty="0"/>
              <a:t>Возможность сравнивать одни и те же книги в разных интернет-магазинах по их цене или рейтингу покупателей;</a:t>
            </a:r>
          </a:p>
          <a:p>
            <a:pPr lvl="0"/>
            <a:r>
              <a:rPr lang="ru-RU" dirty="0"/>
              <a:t>Провести обзор технологий и фреймворков, которые мы можем использовать при создании сайта;</a:t>
            </a:r>
          </a:p>
          <a:p>
            <a:pPr lvl="0"/>
            <a:r>
              <a:rPr lang="ru-RU" dirty="0"/>
              <a:t>Определить целевую аудиторию и требования к разрабатываемой системе;</a:t>
            </a:r>
          </a:p>
          <a:p>
            <a:pPr lvl="0"/>
            <a:r>
              <a:rPr lang="ru-RU" dirty="0"/>
              <a:t>Разработать диаграмму вариантов использования; </a:t>
            </a:r>
          </a:p>
          <a:p>
            <a:pPr lvl="0"/>
            <a:r>
              <a:rPr lang="ru-RU" dirty="0"/>
              <a:t>Разработать эскизы веб-страниц; </a:t>
            </a:r>
          </a:p>
          <a:p>
            <a:endParaRPr lang="ru-RU" dirty="0"/>
          </a:p>
        </p:txBody>
      </p:sp>
      <p:pic>
        <p:nvPicPr>
          <p:cNvPr id="2050" name="Picture 2" descr="Задачи проек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32" y="213645"/>
            <a:ext cx="2929427" cy="267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8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2506915"/>
            <a:ext cx="9612971" cy="2852737"/>
          </a:xfrm>
        </p:spPr>
        <p:txBody>
          <a:bodyPr/>
          <a:lstStyle/>
          <a:p>
            <a:r>
              <a:rPr lang="ru-RU" b="1" dirty="0" smtClean="0"/>
              <a:t>Целевая аудитория сайта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10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2587" y="499928"/>
            <a:ext cx="8050138" cy="3581400"/>
          </a:xfrm>
        </p:spPr>
        <p:txBody>
          <a:bodyPr/>
          <a:lstStyle/>
          <a:p>
            <a:r>
              <a:rPr lang="ru-RU" dirty="0"/>
              <a:t>К целевой аудитории нашего сайта мы относим всех читающих </a:t>
            </a:r>
            <a:r>
              <a:rPr lang="ru-RU" dirty="0" smtClean="0"/>
              <a:t>людей. </a:t>
            </a:r>
            <a:endParaRPr lang="ru-RU" dirty="0"/>
          </a:p>
          <a:p>
            <a:r>
              <a:rPr lang="ru-RU" dirty="0" smtClean="0"/>
              <a:t>По </a:t>
            </a:r>
            <a:r>
              <a:rPr lang="ru-RU" dirty="0"/>
              <a:t>данным </a:t>
            </a:r>
            <a:r>
              <a:rPr lang="ru-RU" dirty="0" smtClean="0"/>
              <a:t>опроса ВЦИОМ книги </a:t>
            </a:r>
            <a:r>
              <a:rPr lang="ru-RU" dirty="0"/>
              <a:t>читают 53 процента </a:t>
            </a:r>
            <a:r>
              <a:rPr lang="ru-RU" dirty="0" smtClean="0"/>
              <a:t>россиян</a:t>
            </a:r>
          </a:p>
          <a:p>
            <a:r>
              <a:rPr lang="ru-RU" dirty="0"/>
              <a:t>Р</a:t>
            </a:r>
            <a:r>
              <a:rPr lang="ru-RU" dirty="0" smtClean="0"/>
              <a:t>азрабатываемый </a:t>
            </a:r>
            <a:r>
              <a:rPr lang="ru-RU" dirty="0"/>
              <a:t>нами сайт может быть полезен примерно каждом второму россиянину, который использует современные средства поиска информации.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87" y="3147525"/>
            <a:ext cx="6810997" cy="3364759"/>
          </a:xfrm>
          <a:prstGeom prst="rect">
            <a:avLst/>
          </a:prstGeom>
        </p:spPr>
      </p:pic>
      <p:sp>
        <p:nvSpPr>
          <p:cNvPr id="8" name="AutoShape 6" descr="Опрос ВЦИОМ: 92% россиян считают себя патриотами - Новости Тулы и области -  MySlo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979" y="619569"/>
            <a:ext cx="3038922" cy="18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220</TotalTime>
  <Words>452</Words>
  <Application>Microsoft Office PowerPoint</Application>
  <PresentationFormat>Широкоэкранный</PresentationFormat>
  <Paragraphs>70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0" baseType="lpstr">
      <vt:lpstr>Franklin Gothic Book</vt:lpstr>
      <vt:lpstr>Impact</vt:lpstr>
      <vt:lpstr>Crop</vt:lpstr>
      <vt:lpstr>Wannareadsome</vt:lpstr>
      <vt:lpstr>Актуальность</vt:lpstr>
      <vt:lpstr>Презентация PowerPoint</vt:lpstr>
      <vt:lpstr>ЦЕЛЬ</vt:lpstr>
      <vt:lpstr>Презентация PowerPoint</vt:lpstr>
      <vt:lpstr>задачи</vt:lpstr>
      <vt:lpstr>Презентация PowerPoint</vt:lpstr>
      <vt:lpstr>Целевая аудитория сайта </vt:lpstr>
      <vt:lpstr>Презентация PowerPoint</vt:lpstr>
      <vt:lpstr>Требования к разрабатываемой системе</vt:lpstr>
      <vt:lpstr>Презентация PowerPoint</vt:lpstr>
      <vt:lpstr>ОБЗОР языков программирования </vt:lpstr>
      <vt:lpstr>Презентация PowerPoint</vt:lpstr>
      <vt:lpstr>выбор языка программирования </vt:lpstr>
      <vt:lpstr>Презентация PowerPoint</vt:lpstr>
      <vt:lpstr>ОБЗОР ФРЕЙМВОРКОВ</vt:lpstr>
      <vt:lpstr>Презентация PowerPoint</vt:lpstr>
      <vt:lpstr>выбор ФРЕЙМВОРКа</vt:lpstr>
      <vt:lpstr>Презентация PowerPoint</vt:lpstr>
      <vt:lpstr>Эскиз сайта</vt:lpstr>
      <vt:lpstr>Главная страница</vt:lpstr>
      <vt:lpstr>Пример поиска</vt:lpstr>
      <vt:lpstr>Диаграмма вариантов использования</vt:lpstr>
      <vt:lpstr>Презентация PowerPoint</vt:lpstr>
      <vt:lpstr>Вывод</vt:lpstr>
      <vt:lpstr>Презентация PowerPoint</vt:lpstr>
      <vt:lpstr>Источники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Wannareadsome</dc:title>
  <dc:creator>QURD</dc:creator>
  <cp:lastModifiedBy>Учетная запись Майкрософт</cp:lastModifiedBy>
  <cp:revision>18</cp:revision>
  <dcterms:created xsi:type="dcterms:W3CDTF">2022-06-12T12:43:09Z</dcterms:created>
  <dcterms:modified xsi:type="dcterms:W3CDTF">2022-06-13T16:13:26Z</dcterms:modified>
</cp:coreProperties>
</file>